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6088" cy="9925050"/>
  <p:defaultTextStyle>
    <a:defPPr>
      <a:defRPr lang="en-G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12714-CBF2-FD4D-B5C2-7A87466C9C26}" v="7" dt="2023-05-05T13:19:0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 Omar BARRY" userId="aac3541fb707f522" providerId="LiveId" clId="{57512714-CBF2-FD4D-B5C2-7A87466C9C26}"/>
    <pc:docChg chg="custSel modSld">
      <pc:chgData name="Cherno Omar BARRY" userId="aac3541fb707f522" providerId="LiveId" clId="{57512714-CBF2-FD4D-B5C2-7A87466C9C26}" dt="2023-05-05T13:19:50.426" v="372" actId="122"/>
      <pc:docMkLst>
        <pc:docMk/>
      </pc:docMkLst>
      <pc:sldChg chg="modSp mod">
        <pc:chgData name="Cherno Omar BARRY" userId="aac3541fb707f522" providerId="LiveId" clId="{57512714-CBF2-FD4D-B5C2-7A87466C9C26}" dt="2023-05-05T12:48:31.334" v="94" actId="20577"/>
        <pc:sldMkLst>
          <pc:docMk/>
          <pc:sldMk cId="0" sldId="256"/>
        </pc:sldMkLst>
        <pc:spChg chg="mod">
          <ac:chgData name="Cherno Omar BARRY" userId="aac3541fb707f522" providerId="LiveId" clId="{57512714-CBF2-FD4D-B5C2-7A87466C9C26}" dt="2023-05-05T12:46:31.280" v="48" actId="20577"/>
          <ac:spMkLst>
            <pc:docMk/>
            <pc:sldMk cId="0" sldId="256"/>
            <ac:spMk id="49" creationId="{00000000-0000-0000-0000-000000000000}"/>
          </ac:spMkLst>
        </pc:spChg>
        <pc:spChg chg="mod">
          <ac:chgData name="Cherno Omar BARRY" userId="aac3541fb707f522" providerId="LiveId" clId="{57512714-CBF2-FD4D-B5C2-7A87466C9C26}" dt="2023-05-05T12:48:31.334" v="94" actId="20577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03:32.998" v="124" actId="20577"/>
        <pc:sldMkLst>
          <pc:docMk/>
          <pc:sldMk cId="0" sldId="257"/>
        </pc:sldMkLst>
        <pc:spChg chg="mod">
          <ac:chgData name="Cherno Omar BARRY" userId="aac3541fb707f522" providerId="LiveId" clId="{57512714-CBF2-FD4D-B5C2-7A87466C9C26}" dt="2023-05-05T13:03:32.998" v="124" actId="20577"/>
          <ac:spMkLst>
            <pc:docMk/>
            <pc:sldMk cId="0" sldId="257"/>
            <ac:spMk id="56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1:39:31.953" v="21" actId="20577"/>
        <pc:sldMkLst>
          <pc:docMk/>
          <pc:sldMk cId="0" sldId="258"/>
        </pc:sldMkLst>
        <pc:spChg chg="mod">
          <ac:chgData name="Cherno Omar BARRY" userId="aac3541fb707f522" providerId="LiveId" clId="{57512714-CBF2-FD4D-B5C2-7A87466C9C26}" dt="2023-05-05T11:39:31.953" v="21" actId="20577"/>
          <ac:spMkLst>
            <pc:docMk/>
            <pc:sldMk cId="0" sldId="258"/>
            <ac:spMk id="60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09:53.588" v="213" actId="27636"/>
        <pc:sldMkLst>
          <pc:docMk/>
          <pc:sldMk cId="0" sldId="259"/>
        </pc:sldMkLst>
        <pc:spChg chg="mod">
          <ac:chgData name="Cherno Omar BARRY" userId="aac3541fb707f522" providerId="LiveId" clId="{57512714-CBF2-FD4D-B5C2-7A87466C9C26}" dt="2023-05-05T13:04:33.640" v="133" actId="20577"/>
          <ac:spMkLst>
            <pc:docMk/>
            <pc:sldMk cId="0" sldId="259"/>
            <ac:spMk id="61" creationId="{00000000-0000-0000-0000-000000000000}"/>
          </ac:spMkLst>
        </pc:spChg>
        <pc:spChg chg="mod">
          <ac:chgData name="Cherno Omar BARRY" userId="aac3541fb707f522" providerId="LiveId" clId="{57512714-CBF2-FD4D-B5C2-7A87466C9C26}" dt="2023-05-05T13:09:53.588" v="213" actId="27636"/>
          <ac:spMkLst>
            <pc:docMk/>
            <pc:sldMk cId="0" sldId="259"/>
            <ac:spMk id="62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04:55.185" v="145" actId="20577"/>
        <pc:sldMkLst>
          <pc:docMk/>
          <pc:sldMk cId="0" sldId="260"/>
        </pc:sldMkLst>
        <pc:spChg chg="mod">
          <ac:chgData name="Cherno Omar BARRY" userId="aac3541fb707f522" providerId="LiveId" clId="{57512714-CBF2-FD4D-B5C2-7A87466C9C26}" dt="2023-05-05T11:40:16.593" v="30" actId="20577"/>
          <ac:spMkLst>
            <pc:docMk/>
            <pc:sldMk cId="0" sldId="260"/>
            <ac:spMk id="63" creationId="{00000000-0000-0000-0000-000000000000}"/>
          </ac:spMkLst>
        </pc:spChg>
        <pc:spChg chg="mod">
          <ac:chgData name="Cherno Omar BARRY" userId="aac3541fb707f522" providerId="LiveId" clId="{57512714-CBF2-FD4D-B5C2-7A87466C9C26}" dt="2023-05-05T13:04:55.185" v="145" actId="20577"/>
          <ac:spMkLst>
            <pc:docMk/>
            <pc:sldMk cId="0" sldId="260"/>
            <ac:spMk id="64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05:28.075" v="165" actId="20577"/>
        <pc:sldMkLst>
          <pc:docMk/>
          <pc:sldMk cId="0" sldId="261"/>
        </pc:sldMkLst>
        <pc:spChg chg="mod">
          <ac:chgData name="Cherno Omar BARRY" userId="aac3541fb707f522" providerId="LiveId" clId="{57512714-CBF2-FD4D-B5C2-7A87466C9C26}" dt="2023-05-05T13:05:28.075" v="165" actId="20577"/>
          <ac:spMkLst>
            <pc:docMk/>
            <pc:sldMk cId="0" sldId="261"/>
            <ac:spMk id="68" creationId="{00000000-0000-0000-0000-000000000000}"/>
          </ac:spMkLst>
        </pc:spChg>
      </pc:sldChg>
      <pc:sldChg chg="addSp delSp modSp mod">
        <pc:chgData name="Cherno Omar BARRY" userId="aac3541fb707f522" providerId="LiveId" clId="{57512714-CBF2-FD4D-B5C2-7A87466C9C26}" dt="2023-05-05T13:14:48.094" v="308"/>
        <pc:sldMkLst>
          <pc:docMk/>
          <pc:sldMk cId="0" sldId="262"/>
        </pc:sldMkLst>
        <pc:spChg chg="add mod">
          <ac:chgData name="Cherno Omar BARRY" userId="aac3541fb707f522" providerId="LiveId" clId="{57512714-CBF2-FD4D-B5C2-7A87466C9C26}" dt="2023-05-05T13:11:11.545" v="279" actId="164"/>
          <ac:spMkLst>
            <pc:docMk/>
            <pc:sldMk cId="0" sldId="262"/>
            <ac:spMk id="2" creationId="{08455783-926B-3F3B-581D-74D93DC20F0B}"/>
          </ac:spMkLst>
        </pc:spChg>
        <pc:spChg chg="add del mod">
          <ac:chgData name="Cherno Omar BARRY" userId="aac3541fb707f522" providerId="LiveId" clId="{57512714-CBF2-FD4D-B5C2-7A87466C9C26}" dt="2023-05-05T13:14:48.094" v="308"/>
          <ac:spMkLst>
            <pc:docMk/>
            <pc:sldMk cId="0" sldId="262"/>
            <ac:spMk id="4" creationId="{DD167AEF-86D3-B49E-279E-3ADAD20B76B8}"/>
          </ac:spMkLst>
        </pc:spChg>
        <pc:spChg chg="add mod">
          <ac:chgData name="Cherno Omar BARRY" userId="aac3541fb707f522" providerId="LiveId" clId="{57512714-CBF2-FD4D-B5C2-7A87466C9C26}" dt="2023-05-05T13:14:11.736" v="297" actId="20577"/>
          <ac:spMkLst>
            <pc:docMk/>
            <pc:sldMk cId="0" sldId="262"/>
            <ac:spMk id="5" creationId="{1FC05D3A-CA17-30B8-54F7-EE4CDA633516}"/>
          </ac:spMkLst>
        </pc:spChg>
        <pc:spChg chg="add mod">
          <ac:chgData name="Cherno Omar BARRY" userId="aac3541fb707f522" providerId="LiveId" clId="{57512714-CBF2-FD4D-B5C2-7A87466C9C26}" dt="2023-05-05T13:14:31.362" v="302" actId="20577"/>
          <ac:spMkLst>
            <pc:docMk/>
            <pc:sldMk cId="0" sldId="262"/>
            <ac:spMk id="6" creationId="{C2578A81-9257-C889-4EAC-260E761AE66D}"/>
          </ac:spMkLst>
        </pc:spChg>
        <pc:spChg chg="add mod">
          <ac:chgData name="Cherno Omar BARRY" userId="aac3541fb707f522" providerId="LiveId" clId="{57512714-CBF2-FD4D-B5C2-7A87466C9C26}" dt="2023-05-05T13:14:39.037" v="306" actId="20577"/>
          <ac:spMkLst>
            <pc:docMk/>
            <pc:sldMk cId="0" sldId="262"/>
            <ac:spMk id="7" creationId="{3F55DF18-35B3-EB21-9216-EB8CC5C4C1E8}"/>
          </ac:spMkLst>
        </pc:spChg>
        <pc:grpChg chg="add mod">
          <ac:chgData name="Cherno Omar BARRY" userId="aac3541fb707f522" providerId="LiveId" clId="{57512714-CBF2-FD4D-B5C2-7A87466C9C26}" dt="2023-05-05T13:11:57.918" v="281" actId="1076"/>
          <ac:grpSpMkLst>
            <pc:docMk/>
            <pc:sldMk cId="0" sldId="262"/>
            <ac:grpSpMk id="3" creationId="{0B94562D-F7DC-9EC5-EE21-FA5741E41FAD}"/>
          </ac:grpSpMkLst>
        </pc:grpChg>
        <pc:graphicFrameChg chg="mod modGraphic">
          <ac:chgData name="Cherno Omar BARRY" userId="aac3541fb707f522" providerId="LiveId" clId="{57512714-CBF2-FD4D-B5C2-7A87466C9C26}" dt="2023-05-05T13:14:00.115" v="293" actId="20577"/>
          <ac:graphicFrameMkLst>
            <pc:docMk/>
            <pc:sldMk cId="0" sldId="262"/>
            <ac:graphicFrameMk id="71" creationId="{00000000-0000-0000-0000-000000000000}"/>
          </ac:graphicFrameMkLst>
        </pc:graphicFrameChg>
        <pc:picChg chg="mod">
          <ac:chgData name="Cherno Omar BARRY" userId="aac3541fb707f522" providerId="LiveId" clId="{57512714-CBF2-FD4D-B5C2-7A87466C9C26}" dt="2023-05-05T13:11:11.545" v="279" actId="164"/>
          <ac:picMkLst>
            <pc:docMk/>
            <pc:sldMk cId="0" sldId="262"/>
            <ac:picMk id="72" creationId="{00000000-0000-0000-0000-000000000000}"/>
          </ac:picMkLst>
        </pc:picChg>
      </pc:sldChg>
      <pc:sldChg chg="modSp mod">
        <pc:chgData name="Cherno Omar BARRY" userId="aac3541fb707f522" providerId="LiveId" clId="{57512714-CBF2-FD4D-B5C2-7A87466C9C26}" dt="2023-05-05T13:15:22.842" v="311" actId="1076"/>
        <pc:sldMkLst>
          <pc:docMk/>
          <pc:sldMk cId="0" sldId="263"/>
        </pc:sldMkLst>
        <pc:graphicFrameChg chg="mod modGraphic">
          <ac:chgData name="Cherno Omar BARRY" userId="aac3541fb707f522" providerId="LiveId" clId="{57512714-CBF2-FD4D-B5C2-7A87466C9C26}" dt="2023-05-05T13:15:22.842" v="311" actId="1076"/>
          <ac:graphicFrameMkLst>
            <pc:docMk/>
            <pc:sldMk cId="0" sldId="263"/>
            <ac:graphicFrameMk id="75" creationId="{00000000-0000-0000-0000-000000000000}"/>
          </ac:graphicFrameMkLst>
        </pc:graphicFrameChg>
      </pc:sldChg>
      <pc:sldChg chg="modSp mod">
        <pc:chgData name="Cherno Omar BARRY" userId="aac3541fb707f522" providerId="LiveId" clId="{57512714-CBF2-FD4D-B5C2-7A87466C9C26}" dt="2023-05-05T13:09:53.559" v="212" actId="27636"/>
        <pc:sldMkLst>
          <pc:docMk/>
          <pc:sldMk cId="0" sldId="265"/>
        </pc:sldMkLst>
        <pc:spChg chg="mod">
          <ac:chgData name="Cherno Omar BARRY" userId="aac3541fb707f522" providerId="LiveId" clId="{57512714-CBF2-FD4D-B5C2-7A87466C9C26}" dt="2023-05-05T13:09:53.559" v="212" actId="27636"/>
          <ac:spMkLst>
            <pc:docMk/>
            <pc:sldMk cId="0" sldId="265"/>
            <ac:spMk id="79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17:00.543" v="322" actId="20577"/>
        <pc:sldMkLst>
          <pc:docMk/>
          <pc:sldMk cId="0" sldId="270"/>
        </pc:sldMkLst>
        <pc:spChg chg="mod">
          <ac:chgData name="Cherno Omar BARRY" userId="aac3541fb707f522" providerId="LiveId" clId="{57512714-CBF2-FD4D-B5C2-7A87466C9C26}" dt="2023-05-05T13:17:00.543" v="322" actId="20577"/>
          <ac:spMkLst>
            <pc:docMk/>
            <pc:sldMk cId="0" sldId="270"/>
            <ac:spMk id="99" creationId="{00000000-0000-0000-0000-000000000000}"/>
          </ac:spMkLst>
        </pc:spChg>
      </pc:sldChg>
      <pc:sldChg chg="modSp mod">
        <pc:chgData name="Cherno Omar BARRY" userId="aac3541fb707f522" providerId="LiveId" clId="{57512714-CBF2-FD4D-B5C2-7A87466C9C26}" dt="2023-05-05T13:18:24.975" v="334" actId="20577"/>
        <pc:sldMkLst>
          <pc:docMk/>
          <pc:sldMk cId="0" sldId="273"/>
        </pc:sldMkLst>
        <pc:spChg chg="mod">
          <ac:chgData name="Cherno Omar BARRY" userId="aac3541fb707f522" providerId="LiveId" clId="{57512714-CBF2-FD4D-B5C2-7A87466C9C26}" dt="2023-05-05T13:18:24.975" v="334" actId="20577"/>
          <ac:spMkLst>
            <pc:docMk/>
            <pc:sldMk cId="0" sldId="273"/>
            <ac:spMk id="105" creationId="{00000000-0000-0000-0000-000000000000}"/>
          </ac:spMkLst>
        </pc:spChg>
      </pc:sldChg>
      <pc:sldChg chg="addSp modSp mod">
        <pc:chgData name="Cherno Omar BARRY" userId="aac3541fb707f522" providerId="LiveId" clId="{57512714-CBF2-FD4D-B5C2-7A87466C9C26}" dt="2023-05-05T13:19:50.426" v="372" actId="122"/>
        <pc:sldMkLst>
          <pc:docMk/>
          <pc:sldMk cId="0" sldId="274"/>
        </pc:sldMkLst>
        <pc:spChg chg="add mod">
          <ac:chgData name="Cherno Omar BARRY" userId="aac3541fb707f522" providerId="LiveId" clId="{57512714-CBF2-FD4D-B5C2-7A87466C9C26}" dt="2023-05-05T13:19:50.426" v="372" actId="122"/>
          <ac:spMkLst>
            <pc:docMk/>
            <pc:sldMk cId="0" sldId="274"/>
            <ac:spMk id="2" creationId="{7F9CD0D3-8953-9BA9-93C7-7515256BDB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 idx="4"/>
          </p:nvPr>
        </p:nvSpPr>
        <p:spPr>
          <a:xfrm>
            <a:off x="385128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280" y="744120"/>
            <a:ext cx="4964040" cy="3722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906480" y="4714560"/>
            <a:ext cx="4984560" cy="446724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385128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58680" algn="l"/>
                <a:tab pos="1917720" algn="l"/>
                <a:tab pos="2876400" algn="l"/>
                <a:tab pos="3835440" algn="l"/>
                <a:tab pos="4794120" algn="l"/>
                <a:tab pos="5753160" algn="l"/>
                <a:tab pos="6711840" algn="l"/>
                <a:tab pos="7670880" algn="l"/>
                <a:tab pos="8629560" algn="l"/>
                <a:tab pos="9588600" algn="l"/>
                <a:tab pos="10547280" algn="l"/>
              </a:tabLst>
              <a:defRPr lang="en-US" sz="1300" b="0" strike="noStrike" spc="-1">
                <a:solidFill>
                  <a:srgbClr val="000000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58680" algn="l"/>
                <a:tab pos="1917720" algn="l"/>
                <a:tab pos="2876400" algn="l"/>
                <a:tab pos="3835440" algn="l"/>
                <a:tab pos="4794120" algn="l"/>
                <a:tab pos="5753160" algn="l"/>
                <a:tab pos="6711840" algn="l"/>
                <a:tab pos="7670880" algn="l"/>
                <a:tab pos="8629560" algn="l"/>
                <a:tab pos="9588600" algn="l"/>
                <a:tab pos="10547280" algn="l"/>
              </a:tabLst>
            </a:pPr>
            <a:fld id="{790CF9DB-9F3D-4135-AD48-6A50022F74AF}" type="slidenum">
              <a:rPr lang="en-US" sz="1300" b="0" strike="noStrike" spc="-1">
                <a:solidFill>
                  <a:srgbClr val="000000"/>
                </a:solidFill>
                <a:latin typeface="Verdana"/>
              </a:rPr>
              <a:t>‹#›</a:t>
            </a:fld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06480" y="4714560"/>
            <a:ext cx="4984560" cy="446724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Le BRLR-AC a participé à 32 rencontres.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Espace réservé du numéro de diapositive 3"/>
          <p:cNvSpPr/>
          <p:nvPr/>
        </p:nvSpPr>
        <p:spPr>
          <a:xfrm>
            <a:off x="385128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58680" algn="l"/>
                <a:tab pos="1917720" algn="l"/>
                <a:tab pos="2876400" algn="l"/>
                <a:tab pos="3835440" algn="l"/>
                <a:tab pos="4794120" algn="l"/>
                <a:tab pos="5753160" algn="l"/>
                <a:tab pos="6711840" algn="l"/>
                <a:tab pos="7670880" algn="l"/>
                <a:tab pos="8629560" algn="l"/>
                <a:tab pos="9588600" algn="l"/>
                <a:tab pos="10547280" algn="l"/>
              </a:tabLst>
            </a:pPr>
            <a:fld id="{71E00531-2B68-440D-BB90-1904B36BCD74}" type="slidenum">
              <a:rPr lang="en-US" sz="1300" b="0" strike="noStrike" spc="-1">
                <a:solidFill>
                  <a:srgbClr val="000000"/>
                </a:solidFill>
                <a:latin typeface="Verdana"/>
              </a:rPr>
              <a:t>5</a:t>
            </a:fld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06480" y="4714560"/>
            <a:ext cx="4984560" cy="4467240"/>
          </a:xfrm>
          <a:prstGeom prst="rect">
            <a:avLst/>
          </a:prstGeom>
          <a:noFill/>
          <a:ln w="0">
            <a:noFill/>
          </a:ln>
        </p:spPr>
        <p:txBody>
          <a:bodyPr lIns="95760" tIns="47880" rIns="95760" bIns="4788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8 domaines d’infraction ont été recensés durant cette période.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Espace réservé du numéro de diapositive 3"/>
          <p:cNvSpPr/>
          <p:nvPr/>
        </p:nvSpPr>
        <p:spPr>
          <a:xfrm>
            <a:off x="385128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58680" algn="l"/>
                <a:tab pos="1917720" algn="l"/>
                <a:tab pos="2876400" algn="l"/>
                <a:tab pos="3835440" algn="l"/>
                <a:tab pos="4794120" algn="l"/>
                <a:tab pos="5753160" algn="l"/>
                <a:tab pos="6711840" algn="l"/>
                <a:tab pos="7670880" algn="l"/>
                <a:tab pos="8629560" algn="l"/>
                <a:tab pos="9588600" algn="l"/>
                <a:tab pos="10547280" algn="l"/>
              </a:tabLst>
            </a:pPr>
            <a:fld id="{334CF80B-8300-49F0-9393-5F672B0FCAAD}" type="slidenum">
              <a:rPr lang="en-US" sz="1300" b="0" strike="noStrike" spc="-1">
                <a:solidFill>
                  <a:srgbClr val="000000"/>
                </a:solidFill>
                <a:latin typeface="Verdana"/>
              </a:rPr>
              <a:t>6</a:t>
            </a:fld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37FA0A-F5FD-4888-9962-87DC41783A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FC8E7C-657A-40A7-AE73-0FCD7F7110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89A63-4D29-4BD1-8C81-85E953CEF75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B38DAA-DAA2-4CC5-9E81-EEB8A8E7170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C8AA97-0CE2-4526-A387-9AE7EEF7B6D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7C71CD-4820-44F8-A7ED-424F8688517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38B222-3A78-49A6-99A8-38BE99AAD9B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25BCB2-5D0B-48BE-B824-24C3E49FE0D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CCA83C-6E18-40DF-8965-E71BC66C47B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C3C275-3018-47EA-886E-766F6F98A5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050F34-2AC8-4560-A0D7-DE066AB52E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896BE6-A8B7-4632-91B6-DBFEC6CBBD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898989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CFBBF7-9C26-46D8-9E17-4D20FA4D66CB}" type="slidenum">
              <a:rPr lang="en-US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62120" y="1523520"/>
            <a:ext cx="7772400" cy="53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29</a:t>
            </a:r>
            <a:r>
              <a:rPr lang="fr-FR" sz="1800" b="1" strike="noStrike" spc="-1" baseline="30000">
                <a:solidFill>
                  <a:srgbClr val="000000"/>
                </a:solidFill>
                <a:latin typeface="Calibri"/>
              </a:rPr>
              <a:t>TH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 CONFERENCE OF THE DIRECTORS-GENERAL OF CUSTOMS</a:t>
            </a:r>
            <a:br>
              <a:rPr sz="1800"/>
            </a:b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BANJUL-GAMBIA, 04 TO 05 MAY 2023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52280" y="4114800"/>
            <a:ext cx="8839440" cy="838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 dirty="0">
                <a:solidFill>
                  <a:srgbClr val="000000"/>
                </a:solidFill>
                <a:latin typeface="Arial Black"/>
              </a:rPr>
              <a:t>RILO-CA ACTIVITY REPORT</a:t>
            </a:r>
            <a:endParaRPr lang="en-US" sz="3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68C30F-6DB1-42DD-8576-27241385BAB9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ctangle 5"/>
          <p:cNvSpPr/>
          <p:nvPr/>
        </p:nvSpPr>
        <p:spPr>
          <a:xfrm>
            <a:off x="500040" y="5643720"/>
            <a:ext cx="4214880" cy="73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strike="noStrike" spc="-1">
                <a:solidFill>
                  <a:srgbClr val="1E1C11"/>
                </a:solidFill>
                <a:latin typeface="Lucida Calligraphy"/>
              </a:rPr>
              <a:t>Presented by Mr NJOYA NJIMOLUH Ibrahim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strike="noStrike" spc="-1">
                <a:solidFill>
                  <a:srgbClr val="1E1C11"/>
                </a:solidFill>
                <a:latin typeface="Lucida Calligraphy"/>
              </a:rPr>
              <a:t>DIRECTOR OF LRRO-NHQ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Image 2" descr="C:\Users\sécrétariat\Desktop\NOUVEAU LOGO BRLR-AC 2020\Logo BRLR Afrique Centrale full name FR.jpg"/>
          <p:cNvPicPr/>
          <p:nvPr/>
        </p:nvPicPr>
        <p:blipFill>
          <a:blip r:embed="rId2"/>
          <a:stretch/>
        </p:blipFill>
        <p:spPr>
          <a:xfrm>
            <a:off x="0" y="0"/>
            <a:ext cx="3643200" cy="1143000"/>
          </a:xfrm>
          <a:prstGeom prst="rect">
            <a:avLst/>
          </a:prstGeom>
          <a:ln w="9360">
            <a:solidFill>
              <a:srgbClr val="DCE6F2"/>
            </a:solidFill>
            <a:miter/>
          </a:ln>
        </p:spPr>
      </p:pic>
      <p:pic>
        <p:nvPicPr>
          <p:cNvPr id="53" name="Image 3" descr="C:\Users\sécrétariat\Desktop\NOUVEAU LOGO\Logo RILO Central Africa full name.jpg"/>
          <p:cNvPicPr/>
          <p:nvPr/>
        </p:nvPicPr>
        <p:blipFill>
          <a:blip r:embed="rId3"/>
          <a:stretch/>
        </p:blipFill>
        <p:spPr>
          <a:xfrm>
            <a:off x="5691240" y="0"/>
            <a:ext cx="3452760" cy="1138320"/>
          </a:xfrm>
          <a:prstGeom prst="rect">
            <a:avLst/>
          </a:prstGeom>
          <a:ln w="9360">
            <a:solidFill>
              <a:srgbClr val="DCE6F2"/>
            </a:solidFill>
            <a:miter/>
          </a:ln>
        </p:spPr>
      </p:pic>
      <p:pic>
        <p:nvPicPr>
          <p:cNvPr id="54" name="Image 1" descr="C:\Users\sécrétariat\Desktop\LOGO CEN.jpg"/>
          <p:cNvPicPr/>
          <p:nvPr/>
        </p:nvPicPr>
        <p:blipFill>
          <a:blip r:embed="rId4"/>
          <a:srcRect l="32011" t="9590" r="30159"/>
          <a:stretch/>
        </p:blipFill>
        <p:spPr>
          <a:xfrm>
            <a:off x="4000680" y="0"/>
            <a:ext cx="1465200" cy="1292400"/>
          </a:xfrm>
          <a:prstGeom prst="rect">
            <a:avLst/>
          </a:prstGeom>
          <a:ln w="0">
            <a:noFill/>
          </a:ln>
        </p:spPr>
      </p:pic>
      <p:sp>
        <p:nvSpPr>
          <p:cNvPr id="55" name="Rectangle 9"/>
          <p:cNvSpPr/>
          <p:nvPr/>
        </p:nvSpPr>
        <p:spPr>
          <a:xfrm>
            <a:off x="642960" y="2786040"/>
            <a:ext cx="8215200" cy="710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000000"/>
                </a:solidFill>
                <a:latin typeface="Arial Narrow"/>
              </a:rPr>
              <a:t>Under the </a:t>
            </a:r>
            <a:r>
              <a:rPr lang="fr-FR" sz="2000" b="1" strike="noStrike" spc="-1" dirty="0" err="1">
                <a:solidFill>
                  <a:srgbClr val="000000"/>
                </a:solidFill>
                <a:latin typeface="Arial Narrow"/>
              </a:rPr>
              <a:t>theme</a:t>
            </a:r>
            <a:r>
              <a:rPr lang="fr-FR" sz="2000" b="1" strike="noStrike" spc="-1" dirty="0">
                <a:solidFill>
                  <a:srgbClr val="000000"/>
                </a:solidFill>
                <a:latin typeface="Arial Narrow"/>
              </a:rPr>
              <a:t>:</a:t>
            </a:r>
            <a:r>
              <a:rPr lang="fr-FR" sz="2000" b="0" strike="noStrike" spc="-1" dirty="0">
                <a:solidFill>
                  <a:srgbClr val="000000"/>
                </a:solidFill>
                <a:latin typeface="Arial Narrow"/>
              </a:rPr>
              <a:t>   “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 Narrow"/>
              </a:rPr>
              <a:t>Nurturing</a:t>
            </a:r>
            <a:r>
              <a:rPr lang="fr-FR" sz="2000" b="0" strike="noStrike" spc="-1" dirty="0">
                <a:solidFill>
                  <a:srgbClr val="000000"/>
                </a:solidFill>
                <a:latin typeface="Arial Narrow"/>
              </a:rPr>
              <a:t> the Next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 Narrow"/>
              </a:rPr>
              <a:t>Generation</a:t>
            </a:r>
            <a:r>
              <a:rPr lang="fr-FR" sz="2000" spc="-1" dirty="0">
                <a:solidFill>
                  <a:srgbClr val="000000"/>
                </a:solidFill>
                <a:latin typeface="Arial Narrow"/>
              </a:rPr>
              <a:t> by</a:t>
            </a:r>
            <a:r>
              <a:rPr lang="fr-FR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 Narrow"/>
              </a:rPr>
              <a:t>Promoting</a:t>
            </a:r>
            <a:r>
              <a:rPr lang="fr-FR" sz="2000" b="0" strike="noStrike" spc="-1" dirty="0">
                <a:solidFill>
                  <a:srgbClr val="000000"/>
                </a:solidFill>
                <a:latin typeface="Arial Narrow"/>
              </a:rPr>
              <a:t> a Culture of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 Narrow"/>
              </a:rPr>
              <a:t>Knowledge</a:t>
            </a:r>
            <a:r>
              <a:rPr lang="fr-FR" sz="2000" b="0" strike="noStrike" spc="-1" dirty="0">
                <a:solidFill>
                  <a:srgbClr val="000000"/>
                </a:solidFill>
                <a:latin typeface="Arial Narrow"/>
              </a:rPr>
              <a:t> Sharing and Professional Pride in Customs”</a:t>
            </a:r>
            <a:r>
              <a:rPr lang="fr-FR" sz="2000" b="1" strike="noStrike" spc="-1" dirty="0">
                <a:solidFill>
                  <a:srgbClr val="000000"/>
                </a:solidFill>
                <a:latin typeface="Arial Narrow"/>
              </a:rPr>
              <a:t>.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63972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marL="857160" indent="0"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r>
              <a:rPr lang="fr-FR" sz="1600" b="1" strike="noStrike" spc="-1">
                <a:solidFill>
                  <a:srgbClr val="0000FF"/>
                </a:solidFill>
                <a:latin typeface="Arial Black"/>
              </a:rPr>
              <a:t>PART II: ANALYSIS OF CEN 2021 AS OF 10 APRIL 2023 AND RESULTS</a:t>
            </a:r>
            <a:br>
              <a:rPr sz="1100"/>
            </a:b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4560" y="1447560"/>
            <a:ext cx="8458200" cy="533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lstStyle/>
          <a:p>
            <a:pPr marL="277560" indent="-277560" algn="just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>
                <a:solidFill>
                  <a:srgbClr val="000000"/>
                </a:solidFill>
                <a:latin typeface="Arial Narrow"/>
              </a:rPr>
              <a:t>By year</a:t>
            </a:r>
            <a:r>
              <a:rPr lang="fr-FR" sz="2200" b="0" strike="noStrike" spc="-1">
                <a:solidFill>
                  <a:srgbClr val="000000"/>
                </a:solidFill>
                <a:latin typeface="Arial Narrow"/>
              </a:rPr>
              <a:t>: 166 in 2021, 209 in 2022 and 157 from June 2022 to April 10, 2023.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77560" indent="-2775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F0F2C1-C033-4ED1-859E-6F29C4488EB0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228600" y="685800"/>
            <a:ext cx="845820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FF0000"/>
                </a:solidFill>
                <a:latin typeface="Arial Narrow"/>
                <a:ea typeface="Arial"/>
              </a:rPr>
              <a:t> </a:t>
            </a:r>
            <a:r>
              <a:rPr lang="fr-FR" sz="2400" b="1" strike="noStrike" spc="-1">
                <a:solidFill>
                  <a:srgbClr val="FF0000"/>
                </a:solidFill>
                <a:latin typeface="Arial Narrow"/>
                <a:ea typeface="Arial"/>
              </a:rPr>
              <a:t>OVERALL DATA SITUATION</a:t>
            </a:r>
            <a:r>
              <a:rPr lang="fr-FR" sz="2400" b="0" strike="noStrike" spc="-1">
                <a:solidFill>
                  <a:srgbClr val="000000"/>
                </a:solidFill>
                <a:latin typeface="Arial Narrow"/>
                <a:ea typeface="Arial"/>
              </a:rPr>
              <a:t>: </a:t>
            </a:r>
            <a:r>
              <a:rPr lang="fr-FR" sz="2400" b="1" strike="noStrike" spc="-1">
                <a:solidFill>
                  <a:srgbClr val="FF0000"/>
                </a:solidFill>
                <a:latin typeface="Arial Narrow"/>
                <a:ea typeface="Arial"/>
              </a:rPr>
              <a:t>420 CASES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raphique 6"/>
          <p:cNvPicPr/>
          <p:nvPr/>
        </p:nvPicPr>
        <p:blipFill>
          <a:blip r:embed="rId2"/>
          <a:stretch/>
        </p:blipFill>
        <p:spPr>
          <a:xfrm>
            <a:off x="762120" y="2133720"/>
            <a:ext cx="7692840" cy="426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640F55-985C-4AB7-A5E5-2952B6398A77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71604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marL="857160" indent="0"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r>
              <a:rPr lang="fr-FR" sz="1600" b="1" strike="noStrike" spc="-1">
                <a:solidFill>
                  <a:srgbClr val="0000FF"/>
                </a:solidFill>
                <a:latin typeface="Arial Black"/>
              </a:rPr>
              <a:t>PART II: ANALYSIS OF DATA FROM JUNE 2022 TO 10 APRIL 2023 AND RESULTS</a:t>
            </a:r>
            <a:br>
              <a:rPr sz="1100"/>
            </a:b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5" name="Table 84"/>
          <p:cNvGraphicFramePr/>
          <p:nvPr/>
        </p:nvGraphicFramePr>
        <p:xfrm>
          <a:off x="76320" y="762120"/>
          <a:ext cx="2438280" cy="7034760"/>
        </p:xfrm>
        <a:graphic>
          <a:graphicData uri="http://schemas.openxmlformats.org/drawingml/2006/table">
            <a:tbl>
              <a:tblPr/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INFRINGEMENT AREA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Drink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Cultural property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Currency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Chemical precursors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Drug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Fauna and flora 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Hazardous material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IPR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Drug and pharmaceutical product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Prohibition and restriction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Pornography/Pedophilia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Radio activity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Well strategic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Duty and tax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Tobacco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Weapon and explosives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5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157</a:t>
                      </a:r>
                      <a:endParaRPr lang="en-US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6" name="Graphique 13"/>
          <p:cNvPicPr/>
          <p:nvPr/>
        </p:nvPicPr>
        <p:blipFill>
          <a:blip r:embed="rId2"/>
          <a:stretch/>
        </p:blipFill>
        <p:spPr>
          <a:xfrm>
            <a:off x="2590920" y="762120"/>
            <a:ext cx="6553080" cy="609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5C30BA-5690-49D0-81BB-B73CB55B91EA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71604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marL="857160" indent="0"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r>
              <a:rPr lang="fr-FR" sz="1600" b="1" strike="noStrike" spc="-1">
                <a:solidFill>
                  <a:srgbClr val="0000FF"/>
                </a:solidFill>
                <a:latin typeface="Arial Black"/>
              </a:rPr>
              <a:t>PART II: ANALYSIS OF DATA FROM JUNE 2022 TO 10 APRIL 2023 AND RESULTS</a:t>
            </a:r>
            <a:br>
              <a:rPr sz="1100"/>
            </a:b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9" name="Table 88"/>
          <p:cNvGraphicFramePr/>
          <p:nvPr/>
        </p:nvGraphicFramePr>
        <p:xfrm>
          <a:off x="228600" y="1066680"/>
          <a:ext cx="8686800" cy="6461760"/>
        </p:xfrm>
        <a:graphic>
          <a:graphicData uri="http://schemas.openxmlformats.org/drawingml/2006/table">
            <a:tbl>
              <a:tblPr/>
              <a:tblGrid>
                <a:gridCol w="220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INFRINGEMENT AREA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CAMEROON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RCA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GABON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DRC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CHAD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CONGO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Drink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Cultural property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Currency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Chemical precursors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Drug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Fauna and flora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Hazardous material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IPR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Drug and pharmaceutical product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Prohibition and restriction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Pornography/Pedophilia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Radio activity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Well strategic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Duty and tax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Tobacco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Weapon and explosives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73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157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0" name="Rectangle 5"/>
          <p:cNvSpPr/>
          <p:nvPr/>
        </p:nvSpPr>
        <p:spPr>
          <a:xfrm>
            <a:off x="228600" y="685800"/>
            <a:ext cx="84582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000000"/>
                </a:solidFill>
                <a:latin typeface="Arial Narrow"/>
                <a:ea typeface="Arial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Arial Narrow"/>
                <a:ea typeface="Arial"/>
              </a:rPr>
              <a:t>OVERALL SITUATION OF DATA BY COUNTRY</a:t>
            </a:r>
            <a:r>
              <a:rPr lang="fr-FR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: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9E3501-2653-430A-850D-3CAB709AE3A4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71604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marL="857160" indent="0"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r>
              <a:rPr lang="fr-FR" sz="1600" b="1" strike="noStrike" spc="-1">
                <a:solidFill>
                  <a:srgbClr val="0000FF"/>
                </a:solidFill>
                <a:latin typeface="Arial Black"/>
              </a:rPr>
              <a:t>PART II: ANALYSIS OF DATA FROM JUNE 2022 TO 10 APRIL 2023 AND RESULTS</a:t>
            </a:r>
            <a:br>
              <a:rPr sz="1100"/>
            </a:b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Graphique 6"/>
          <p:cNvPicPr/>
          <p:nvPr/>
        </p:nvPicPr>
        <p:blipFill>
          <a:blip r:embed="rId2"/>
          <a:stretch/>
        </p:blipFill>
        <p:spPr>
          <a:xfrm>
            <a:off x="231840" y="1219320"/>
            <a:ext cx="8680320" cy="510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35604A-FC67-4430-9337-37F0B5F65F54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Rectangle 6"/>
          <p:cNvSpPr/>
          <p:nvPr/>
        </p:nvSpPr>
        <p:spPr>
          <a:xfrm>
            <a:off x="0" y="1066680"/>
            <a:ext cx="87631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361800" indent="79560" algn="just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FF0000"/>
                </a:solidFill>
                <a:latin typeface="Arial Narrow"/>
                <a:ea typeface="Arial"/>
              </a:rPr>
              <a:t>Drugs are selected for analysis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61800" indent="795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61800" indent="795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strike="noStrike" spc="-1">
                <a:solidFill>
                  <a:srgbClr val="000000"/>
                </a:solidFill>
                <a:latin typeface="Arial Narrow"/>
                <a:ea typeface="Arial"/>
              </a:rPr>
              <a:t>Cameroon: 20, DRC:1, Congo:2, Gabon 14, CAR: 20, Chad:0</a:t>
            </a:r>
            <a:r>
              <a:rPr lang="fr-FR" sz="1800" b="0" strike="noStrike" spc="-1">
                <a:solidFill>
                  <a:srgbClr val="FF0000"/>
                </a:solidFill>
                <a:latin typeface="Arial Narrow"/>
                <a:ea typeface="Arial"/>
              </a:rPr>
              <a:t> Total: 57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4920" y="182880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297"/>
          </a:bodyPr>
          <a:lstStyle/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Quantity: 36 kg, 25 pieces, 1 liter and 5 others.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       The drugs most seized are the anti infectious metabolic agents, dietary supplements and agents of the nervous system.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Concealment:</a:t>
            </a: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 The main means of concealment is in transport with 31 cases, in baggage 15 cases and in cargo 11 cases;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   Detection: intelligence 34 cases, routine 19 cases, follow-up of routine 19 cases;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Means of transport:</a:t>
            </a: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 vehicle 26 cases and aircraft 31;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Country of departure:</a:t>
            </a: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 Nigeria 18 and DRC 7;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Country of destination</a:t>
            </a: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: Cameroon in the lead followed by CAR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71604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marL="857160" indent="0" algn="ct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1600"/>
            </a:br>
            <a:r>
              <a:rPr lang="fr-FR" sz="1600" b="1" strike="noStrike" spc="-1">
                <a:solidFill>
                  <a:srgbClr val="0000FF"/>
                </a:solidFill>
                <a:latin typeface="Arial Black"/>
              </a:rPr>
              <a:t>PART II: ANALYSIS OF DATA FROM JUNE 2022 TO 10 APRIL 2023 AND RESULTS</a:t>
            </a:r>
            <a:br>
              <a:rPr sz="1100"/>
            </a:b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re 1"/>
          <p:cNvSpPr/>
          <p:nvPr/>
        </p:nvSpPr>
        <p:spPr>
          <a:xfrm>
            <a:off x="0" y="-27000"/>
            <a:ext cx="9144000" cy="7920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4129F5"/>
                </a:solidFill>
                <a:latin typeface="Arial Black"/>
              </a:rPr>
              <a:t> INITIATIVES TAKEN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2"/>
          <p:cNvSpPr/>
          <p:nvPr/>
        </p:nvSpPr>
        <p:spPr>
          <a:xfrm>
            <a:off x="285840" y="1071720"/>
            <a:ext cx="7819920" cy="43033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Operation</a:t>
            </a:r>
            <a:r>
              <a:rPr lang="fr-FR" sz="24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Senghor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to combat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illicit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trafficking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cultural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goods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Operation</a:t>
            </a:r>
            <a:r>
              <a:rPr lang="fr-FR" sz="24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Bonobo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against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illicit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trafficking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specimens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great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apes, pangolins and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elephants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Operation</a:t>
            </a:r>
            <a:r>
              <a:rPr lang="fr-FR" sz="24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Bakwanga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 on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illicit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trafficking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rough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diamonds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Continuing</a:t>
            </a:r>
            <a:r>
              <a:rPr lang="fr-FR" sz="24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training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on CEN and customs intelligence at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regional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level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(as in the case of the CN of Congo Brazzaville).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/>
          <p:cNvSpPr/>
          <p:nvPr/>
        </p:nvSpPr>
        <p:spPr>
          <a:xfrm>
            <a:off x="0" y="46080"/>
            <a:ext cx="9144000" cy="6426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5238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 strike="noStrike" spc="-1">
                <a:solidFill>
                  <a:srgbClr val="4129F5"/>
                </a:solidFill>
                <a:latin typeface="Arial Black"/>
              </a:rPr>
              <a:t>      </a:t>
            </a:r>
            <a:r>
              <a:rPr lang="fr-FR" sz="2500" b="1" strike="noStrike" spc="-1">
                <a:solidFill>
                  <a:srgbClr val="4129F5"/>
                </a:solidFill>
                <a:latin typeface="Arial Black"/>
              </a:rPr>
              <a:t> DIFFICULTIES</a:t>
            </a: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1"/>
          <p:cNvSpPr/>
          <p:nvPr/>
        </p:nvSpPr>
        <p:spPr>
          <a:xfrm>
            <a:off x="857160" y="642600"/>
            <a:ext cx="7148520" cy="58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300" b="0" strike="noStrike" spc="-1">
                <a:solidFill>
                  <a:srgbClr val="000000"/>
                </a:solidFill>
                <a:latin typeface="Arial Narrow"/>
                <a:ea typeface="Arial"/>
              </a:rPr>
              <a:t>-Mixed engagement of sub-region member countries in the exchange of information and intelligence;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300" b="0" strike="noStrike" spc="-1">
                <a:solidFill>
                  <a:srgbClr val="000000"/>
                </a:solidFill>
                <a:latin typeface="Arial Narrow"/>
                <a:ea typeface="Arial"/>
              </a:rPr>
              <a:t>- Insufficient funding sources for BONOBO, BAKWANGA and SENGHOR projects already adopted by the region);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300" b="0" strike="noStrike" spc="-1">
                <a:solidFill>
                  <a:srgbClr val="000000"/>
                </a:solidFill>
                <a:latin typeface="Arial Narrow"/>
                <a:ea typeface="Arial"/>
              </a:rPr>
              <a:t>- inadequate equipment for certain National Correspondents (NCs);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300" b="0" strike="noStrike" spc="-1">
                <a:solidFill>
                  <a:srgbClr val="000000"/>
                </a:solidFill>
                <a:latin typeface="Arial Narrow"/>
                <a:ea typeface="Arial"/>
              </a:rPr>
              <a:t>- Mixed commitment by some National Correspondents to the introduction of data into the CEN.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639720"/>
          </a:xfrm>
          <a:prstGeom prst="rect">
            <a:avLst/>
          </a:prstGeom>
          <a:solidFill>
            <a:srgbClr val="C6D9F1"/>
          </a:solidFill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1" strike="noStrike" spc="-1">
                <a:solidFill>
                  <a:srgbClr val="0000FF"/>
                </a:solidFill>
                <a:latin typeface="Calibri"/>
              </a:rPr>
              <a:t>OBSERVATIONS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strike="noStrike" spc="-1">
                <a:solidFill>
                  <a:srgbClr val="000000"/>
                </a:solidFill>
                <a:latin typeface="Arial Narrow"/>
              </a:rPr>
              <a:t>Drugs seized more than other products through CRIPHARM;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0" strike="noStrike" spc="-1">
                <a:solidFill>
                  <a:srgbClr val="000000"/>
                </a:solidFill>
                <a:latin typeface="Arial Narrow"/>
              </a:rPr>
              <a:t>Cameroon, CAR and Gabon have done much more than the others.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FFC02D-E0F7-4533-BC2D-B6924E0A22ED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"/>
          <p:cNvSpPr/>
          <p:nvPr/>
        </p:nvSpPr>
        <p:spPr>
          <a:xfrm>
            <a:off x="357120" y="541255"/>
            <a:ext cx="8429760" cy="61200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Strengthen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the process of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further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cooperation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between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the </a:t>
            </a:r>
            <a:r>
              <a:rPr lang="fr-FR" sz="2400" spc="-1" dirty="0">
                <a:solidFill>
                  <a:srgbClr val="000000"/>
                </a:solidFill>
                <a:latin typeface="Arial Narrow"/>
                <a:ea typeface="Times New Roman"/>
              </a:rPr>
              <a:t>RILO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-CA and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other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regional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(CEMAC, CEEAC, etc.) and international intelligence structures (TRAFFIC, INTERPOL, etc.),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fight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against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fraud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-To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enhance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the protection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biodiversity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the Central Africa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sub-region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through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significant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operations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(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wildlife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and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floristic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species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In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analysis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part;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Continuity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of the CRIPHARM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operation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Awareness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of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different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jurisdictions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to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allow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CN to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  <a:ea typeface="Arial"/>
              </a:rPr>
              <a:t>introduce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Arial"/>
              </a:rPr>
              <a:t> a lot of cases…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4"/>
          <p:cNvSpPr/>
          <p:nvPr/>
        </p:nvSpPr>
        <p:spPr>
          <a:xfrm>
            <a:off x="0" y="46080"/>
            <a:ext cx="9144000" cy="45972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75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4129F5"/>
                </a:solidFill>
                <a:latin typeface="Arial Black"/>
              </a:rPr>
              <a:t> PERSPECTIVES AND RECOMMENDATIONS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Title 1"/>
          <p:cNvPicPr/>
          <p:nvPr/>
        </p:nvPicPr>
        <p:blipFill>
          <a:blip r:embed="rId2"/>
          <a:stretch/>
        </p:blipFill>
        <p:spPr>
          <a:xfrm>
            <a:off x="73080" y="2163600"/>
            <a:ext cx="9034560" cy="174312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CD0D3-8953-9BA9-93C7-7515256BDBC0}"/>
              </a:ext>
            </a:extLst>
          </p:cNvPr>
          <p:cNvSpPr txBox="1"/>
          <p:nvPr/>
        </p:nvSpPr>
        <p:spPr>
          <a:xfrm>
            <a:off x="887818" y="2466753"/>
            <a:ext cx="771392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M" sz="3600" dirty="0"/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contenu 2"/>
          <p:cNvSpPr/>
          <p:nvPr/>
        </p:nvSpPr>
        <p:spPr>
          <a:xfrm>
            <a:off x="357120" y="1428840"/>
            <a:ext cx="8248680" cy="46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7500"/>
          </a:bodyPr>
          <a:lstStyle/>
          <a:p>
            <a:pPr marL="857160" indent="-85716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M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INTRODUCTION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PART I: ADMINISTRATIVE MANAGEMENT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PART II: COMPARATIVE ANALYSIS OF      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               </a:t>
            </a:r>
            <a:r>
              <a:rPr lang="fr-FR" sz="2000" b="1" spc="-1" dirty="0">
                <a:solidFill>
                  <a:srgbClr val="1E190D"/>
                </a:solidFill>
                <a:latin typeface="Arial Black"/>
                <a:ea typeface="Arial"/>
              </a:rPr>
              <a:t>THE </a:t>
            </a: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2021 </a:t>
            </a:r>
            <a:r>
              <a:rPr lang="fr-FR" sz="2000" b="1" spc="-1" dirty="0">
                <a:solidFill>
                  <a:srgbClr val="1E190D"/>
                </a:solidFill>
                <a:latin typeface="Arial Black"/>
                <a:ea typeface="Arial"/>
              </a:rPr>
              <a:t>DATA</a:t>
            </a: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 ON 10 APRIL 2023 AND THE RESULTS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1E190D"/>
                </a:solidFill>
                <a:latin typeface="Arial Black"/>
                <a:ea typeface="Arial"/>
              </a:rPr>
              <a:t>PART III:	 OUTLOOK	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57160" indent="-85716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itre 1"/>
          <p:cNvSpPr/>
          <p:nvPr/>
        </p:nvSpPr>
        <p:spPr>
          <a:xfrm>
            <a:off x="0" y="-27000"/>
            <a:ext cx="9144000" cy="1079640"/>
          </a:xfrm>
          <a:prstGeom prst="rect">
            <a:avLst/>
          </a:prstGeom>
          <a:solidFill>
            <a:srgbClr val="DCE6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1" strike="noStrike" spc="-1">
                <a:solidFill>
                  <a:srgbClr val="4129F5"/>
                </a:solidFill>
                <a:latin typeface="Arial Black"/>
              </a:rPr>
              <a:t>SYNOPSIS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space réservé du numéro de diapositiv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33891B-F069-476B-9711-81B09CBB573C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itre 1"/>
          <p:cNvSpPr/>
          <p:nvPr/>
        </p:nvSpPr>
        <p:spPr>
          <a:xfrm>
            <a:off x="0" y="-27000"/>
            <a:ext cx="9144000" cy="1079640"/>
          </a:xfrm>
          <a:prstGeom prst="rect">
            <a:avLst/>
          </a:prstGeom>
          <a:solidFill>
            <a:srgbClr val="DCE6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1" strike="noStrike" spc="-1">
                <a:solidFill>
                  <a:srgbClr val="4129F5"/>
                </a:solidFill>
                <a:latin typeface="Arial Black"/>
              </a:rPr>
              <a:t>INTRODUCTION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Espace réservé du contenu 2"/>
          <p:cNvSpPr/>
          <p:nvPr/>
        </p:nvSpPr>
        <p:spPr>
          <a:xfrm>
            <a:off x="357120" y="1428840"/>
            <a:ext cx="8248680" cy="46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536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The exchange of information and intelligence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is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the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cornerstone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of </a:t>
            </a:r>
            <a:r>
              <a:rPr lang="fr-FR" sz="2400" spc="-1" dirty="0">
                <a:solidFill>
                  <a:srgbClr val="1E190D"/>
                </a:solidFill>
                <a:latin typeface="Arial Narrow"/>
                <a:ea typeface="Arial"/>
              </a:rPr>
              <a:t>RILO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activities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536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2022 to April 10, 2023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was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marked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by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several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exchanges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between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administrations, </a:t>
            </a:r>
            <a:r>
              <a:rPr lang="fr-FR" sz="2400" spc="-1" dirty="0" err="1">
                <a:solidFill>
                  <a:srgbClr val="1E190D"/>
                </a:solidFill>
                <a:latin typeface="Arial Narrow"/>
                <a:ea typeface="Arial"/>
              </a:rPr>
              <a:t>RILO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and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its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partners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.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536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Our report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consists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of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three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parts: the administrative management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followed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by the comparative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analysis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of the CEN data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from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2020 to 2022 and the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results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, and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finally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 the </a:t>
            </a:r>
            <a:r>
              <a:rPr lang="fr-FR" sz="2400" b="0" strike="noStrike" spc="-1" dirty="0" err="1">
                <a:solidFill>
                  <a:srgbClr val="1E190D"/>
                </a:solidFill>
                <a:latin typeface="Arial Narrow"/>
                <a:ea typeface="Arial"/>
              </a:rPr>
              <a:t>outlook</a:t>
            </a:r>
            <a:r>
              <a:rPr lang="fr-FR" sz="2400" b="0" strike="noStrike" spc="-1" dirty="0">
                <a:solidFill>
                  <a:srgbClr val="1E190D"/>
                </a:solidFill>
                <a:latin typeface="Arial Narrow"/>
                <a:ea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536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"/>
          <p:cNvSpPr/>
          <p:nvPr/>
        </p:nvSpPr>
        <p:spPr>
          <a:xfrm>
            <a:off x="785880" y="1424160"/>
            <a:ext cx="7429320" cy="34068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5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CURRENT OFFICIAL</a:t>
            </a: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: M. NJOYA NJIMOLUH Ibrahim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500" b="1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TECHNICAL ATTACHÉS</a:t>
            </a: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: 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ESAMBA BOKEL'IPOKA Jean Paul, </a:t>
            </a:r>
            <a:r>
              <a:rPr lang="fr-FR" sz="25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Technical</a:t>
            </a: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Attaché of the Democratic </a:t>
            </a:r>
            <a:r>
              <a:rPr lang="fr-FR" sz="2500" b="0" strike="noStrike" spc="-1" dirty="0" err="1">
                <a:solidFill>
                  <a:srgbClr val="000000"/>
                </a:solidFill>
                <a:latin typeface="Arial Narrow"/>
                <a:ea typeface="Times New Roman"/>
              </a:rPr>
              <a:t>Republic</a:t>
            </a: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 of the Congo to the </a:t>
            </a:r>
            <a:r>
              <a:rPr lang="fr-FR" sz="2800" spc="-1" dirty="0">
                <a:solidFill>
                  <a:srgbClr val="1E190D"/>
                </a:solidFill>
                <a:latin typeface="Arial Narrow"/>
                <a:ea typeface="Arial"/>
              </a:rPr>
              <a:t>RILO </a:t>
            </a:r>
            <a:r>
              <a:rPr lang="fr-FR" sz="25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-CA.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itre 1"/>
          <p:cNvSpPr/>
          <p:nvPr/>
        </p:nvSpPr>
        <p:spPr>
          <a:xfrm>
            <a:off x="0" y="-27000"/>
            <a:ext cx="9144000" cy="7920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9210" lnSpcReduction="1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4129F5"/>
                </a:solidFill>
                <a:latin typeface="Arial Black"/>
              </a:rPr>
              <a:t>1-MANAGEMENT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28400" y="838080"/>
            <a:ext cx="7877160" cy="5259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 marL="318960" indent="-3189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WCO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</a:rPr>
              <a:t>statutory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 meetings: 21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</a:rPr>
              <a:t>Virtual (15) and face-to-face (6).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</a:rPr>
              <a:t>Statutory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 meetings of the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</a:rPr>
              <a:t>subregion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: 06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</a:rPr>
              <a:t>     Virtual (2)  and face-to-face (4)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</a:rPr>
              <a:t>Tasks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 of the Council for the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</a:rPr>
              <a:t>Vice-President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: 03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</a:rPr>
              <a:t>      Virtual face-to-face (2) (1)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</a:rPr>
              <a:t>Seminars/ webinars: 23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spc="-1" dirty="0" err="1">
                <a:solidFill>
                  <a:srgbClr val="000000"/>
                </a:solidFill>
                <a:latin typeface="Arial Narrow"/>
              </a:rPr>
              <a:t>WCO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</a:rPr>
              <a:t>s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</a:rPr>
              <a:t>: 11;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 Narrow"/>
              </a:rPr>
              <a:t>virtual</a:t>
            </a:r>
            <a:r>
              <a:rPr lang="fr-FR" sz="2400" b="0" strike="noStrike" spc="-1" dirty="0">
                <a:solidFill>
                  <a:srgbClr val="000000"/>
                </a:solidFill>
                <a:latin typeface="Arial Narrow"/>
              </a:rPr>
              <a:t>: 9 face-to-face:3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Meetings and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seminars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with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 </a:t>
            </a:r>
            <a:r>
              <a:rPr lang="fr-FR" sz="2400" b="1" u="sng" strike="noStrike" spc="-1" dirty="0" err="1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partners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 (</a:t>
            </a:r>
            <a:r>
              <a:rPr lang="fr-FR" sz="2000" b="1" u="sng" strike="noStrike" spc="-1" dirty="0" err="1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NGOs</a:t>
            </a:r>
            <a:r>
              <a:rPr lang="fr-FR" sz="20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 TRAFFIC and INTERPOL</a:t>
            </a:r>
            <a:r>
              <a:rPr lang="fr-FR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: 8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 Narrow"/>
                <a:ea typeface="Times New Roman"/>
              </a:rPr>
              <a:t>Virtual (3), face-to-face (5)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M" sz="2400" b="1" u="sng" strike="noStrike" spc="-1" dirty="0">
                <a:solidFill>
                  <a:srgbClr val="000000"/>
                </a:solidFill>
                <a:uFillTx/>
                <a:latin typeface="Arial Narrow"/>
                <a:ea typeface="Times New Roman"/>
              </a:rPr>
              <a:t>Service coordination meeting: 4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 algn="just"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Titre 1"/>
          <p:cNvSpPr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900" b="1" strike="noStrike" spc="-1" dirty="0">
                <a:solidFill>
                  <a:srgbClr val="4129F5"/>
                </a:solidFill>
                <a:latin typeface="Arial Black"/>
              </a:rPr>
              <a:t>2-RILO-CA PARTICIPATION IN MEETINGS, TRAINING AND SEMINARS</a:t>
            </a: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6858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4129F5"/>
                </a:solidFill>
                <a:latin typeface="Arial Black"/>
              </a:rPr>
              <a:t> </a:t>
            </a:r>
            <a:br>
              <a:rPr sz="1600"/>
            </a:br>
            <a:r>
              <a:rPr lang="fr-FR" sz="1600" b="1" strike="noStrike" spc="-1">
                <a:solidFill>
                  <a:srgbClr val="4129F5"/>
                </a:solidFill>
                <a:latin typeface="Arial Black"/>
              </a:rPr>
              <a:t>3- EXCHANGE OF INFORMATION AND INFORMATION</a:t>
            </a:r>
            <a:br>
              <a:rPr sz="1600"/>
            </a:br>
            <a:r>
              <a:rPr lang="fr-FR" sz="1600" b="1" strike="noStrike" spc="-1">
                <a:solidFill>
                  <a:srgbClr val="4129F5"/>
                </a:solidFill>
                <a:latin typeface="Arial Black"/>
              </a:rPr>
              <a:t>A. </a:t>
            </a:r>
            <a:r>
              <a:rPr lang="fr-FR" sz="1800" b="1" strike="noStrike" spc="-1">
                <a:solidFill>
                  <a:srgbClr val="4129F5"/>
                </a:solidFill>
                <a:latin typeface="Arial Black"/>
              </a:rPr>
              <a:t>    ALERTS RECEIVED (ANALYSIS)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154FA0-7516-4068-91BA-46FA90E71927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7" name="Table 66"/>
          <p:cNvGraphicFramePr/>
          <p:nvPr/>
        </p:nvGraphicFramePr>
        <p:xfrm>
          <a:off x="304920" y="1676520"/>
          <a:ext cx="8610480" cy="6013920"/>
        </p:xfrm>
        <a:graphic>
          <a:graphicData uri="http://schemas.openxmlformats.org/drawingml/2006/table">
            <a:tbl>
              <a:tblPr/>
              <a:tblGrid>
                <a:gridCol w="176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0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2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BRLR/RILO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Drug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Fauna and flora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Hazardous material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Currency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Tobacco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Weapon and explosive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Other prohibition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Drug and pharmaceutical product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Western Europe/RILO-WE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Eastern and Central Europe/RILO-ECE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Asia Pacific/RILO-AP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Joint Caribbean Intelligence Office/JIO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Commonwealth of Independent States/ CIS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3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73</a:t>
                      </a:r>
                      <a:endParaRPr lang="en-US" sz="3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8" name="Rectangle 6"/>
          <p:cNvSpPr/>
          <p:nvPr/>
        </p:nvSpPr>
        <p:spPr>
          <a:xfrm>
            <a:off x="457200" y="762120"/>
            <a:ext cx="8686800" cy="8331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          In collaboration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with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the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other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</a:t>
            </a:r>
            <a:r>
              <a:rPr lang="fr-CM" sz="1600" b="1" spc="-1" dirty="0" err="1">
                <a:solidFill>
                  <a:srgbClr val="FF0000"/>
                </a:solidFill>
                <a:latin typeface="Arial Narrow"/>
                <a:ea typeface="Arial"/>
              </a:rPr>
              <a:t>RILO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s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, </a:t>
            </a:r>
            <a:r>
              <a:rPr lang="fr-CM" sz="1600" b="1" spc="-1" dirty="0">
                <a:solidFill>
                  <a:srgbClr val="FF0000"/>
                </a:solidFill>
                <a:latin typeface="Arial Narrow"/>
                <a:ea typeface="Arial"/>
              </a:rPr>
              <a:t>RILO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-CA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received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from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June 2022 to April 10, 2023, 73  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                                                                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alerts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repeated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 as </a:t>
            </a:r>
            <a:r>
              <a:rPr lang="fr-CM" sz="1600" b="1" strike="noStrike" spc="-1" dirty="0" err="1">
                <a:solidFill>
                  <a:srgbClr val="FF0000"/>
                </a:solidFill>
                <a:latin typeface="Arial Narrow"/>
                <a:ea typeface="Arial"/>
              </a:rPr>
              <a:t>follows</a:t>
            </a:r>
            <a:r>
              <a:rPr lang="fr-CM" sz="1600" b="1" strike="noStrike" spc="-1" dirty="0">
                <a:solidFill>
                  <a:srgbClr val="FF0000"/>
                </a:solidFill>
                <a:latin typeface="Arial Narrow"/>
                <a:ea typeface="Arial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6858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txBody>
          <a:bodyPr anchor="ctr">
            <a:normAutofit fontScale="95833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4129F5"/>
                </a:solidFill>
                <a:latin typeface="Arial Black"/>
              </a:rPr>
              <a:t> 4 – B. </a:t>
            </a:r>
            <a:r>
              <a:rPr lang="fr-FR" sz="2000" b="1" strike="noStrike" spc="-1">
                <a:solidFill>
                  <a:srgbClr val="4129F5"/>
                </a:solidFill>
                <a:latin typeface="Arial Black"/>
              </a:rPr>
              <a:t>ALERTS RECEIVED (ANALYSIS)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E8E3ED-468D-49BF-9853-A9EF4D63D876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1" name="Table 70"/>
          <p:cNvGraphicFramePr/>
          <p:nvPr>
            <p:extLst>
              <p:ext uri="{D42A27DB-BD31-4B8C-83A1-F6EECF244321}">
                <p14:modId xmlns:p14="http://schemas.microsoft.com/office/powerpoint/2010/main" val="989818179"/>
              </p:ext>
            </p:extLst>
          </p:nvPr>
        </p:nvGraphicFramePr>
        <p:xfrm>
          <a:off x="170121" y="987553"/>
          <a:ext cx="5126965" cy="5576176"/>
        </p:xfrm>
        <a:graphic>
          <a:graphicData uri="http://schemas.openxmlformats.org/drawingml/2006/table">
            <a:tbl>
              <a:tblPr/>
              <a:tblGrid>
                <a:gridCol w="131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 dirty="0">
                          <a:solidFill>
                            <a:srgbClr val="FF0000"/>
                          </a:solidFill>
                          <a:latin typeface="Arial Narrow"/>
                        </a:rPr>
                        <a:t>RILO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AIR 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SEA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LAND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TOTAL 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RILO-Western Europe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RILO-Asia Pacific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RILO-</a:t>
                      </a:r>
                      <a:r>
                        <a:rPr lang="fr-FR" sz="1400" b="0" strike="noStrike" spc="-1" dirty="0" err="1">
                          <a:solidFill>
                            <a:srgbClr val="000000"/>
                          </a:solidFill>
                          <a:latin typeface="Arial Narrow"/>
                        </a:rPr>
                        <a:t>Eastern</a:t>
                      </a: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 and Central Europe 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Commonwealth of Independent States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9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Joint Caribbean Saint Lucia Intelligence Office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FF0000"/>
                          </a:solidFill>
                          <a:latin typeface="Arial Narrow"/>
                        </a:rPr>
                        <a:t>TOTAL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B94562D-F7DC-9EC5-EE21-FA5741E41FAD}"/>
              </a:ext>
            </a:extLst>
          </p:cNvPr>
          <p:cNvGrpSpPr/>
          <p:nvPr/>
        </p:nvGrpSpPr>
        <p:grpSpPr>
          <a:xfrm>
            <a:off x="5297086" y="987553"/>
            <a:ext cx="3682289" cy="5334120"/>
            <a:chOff x="5004511" y="987553"/>
            <a:chExt cx="3682289" cy="5334120"/>
          </a:xfrm>
        </p:grpSpPr>
        <p:pic>
          <p:nvPicPr>
            <p:cNvPr id="72" name="Graphique 5"/>
            <p:cNvPicPr/>
            <p:nvPr/>
          </p:nvPicPr>
          <p:blipFill>
            <a:blip r:embed="rId2"/>
            <a:stretch/>
          </p:blipFill>
          <p:spPr>
            <a:xfrm>
              <a:off x="5004511" y="987553"/>
              <a:ext cx="3682289" cy="5334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455783-926B-3F3B-581D-74D93DC20F0B}"/>
                </a:ext>
              </a:extLst>
            </p:cNvPr>
            <p:cNvSpPr txBox="1"/>
            <p:nvPr/>
          </p:nvSpPr>
          <p:spPr>
            <a:xfrm>
              <a:off x="5411972" y="1127051"/>
              <a:ext cx="2902688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M" sz="1400" dirty="0"/>
                <a:t>GENERAL TRENDS ON THE MEANS OF TRANSPORT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C05D3A-CA17-30B8-54F7-EE4CDA633516}"/>
              </a:ext>
            </a:extLst>
          </p:cNvPr>
          <p:cNvSpPr txBox="1"/>
          <p:nvPr/>
        </p:nvSpPr>
        <p:spPr>
          <a:xfrm>
            <a:off x="5922335" y="3538404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M" dirty="0"/>
              <a:t>SEA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78A81-9257-C889-4EAC-260E761AE66D}"/>
              </a:ext>
            </a:extLst>
          </p:cNvPr>
          <p:cNvSpPr txBox="1"/>
          <p:nvPr/>
        </p:nvSpPr>
        <p:spPr>
          <a:xfrm>
            <a:off x="5996763" y="4125433"/>
            <a:ext cx="85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M" dirty="0"/>
              <a:t>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5DF18-35B3-EB21-9216-EB8CC5C4C1E8}"/>
              </a:ext>
            </a:extLst>
          </p:cNvPr>
          <p:cNvSpPr txBox="1"/>
          <p:nvPr/>
        </p:nvSpPr>
        <p:spPr>
          <a:xfrm>
            <a:off x="7304567" y="2955851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M" dirty="0"/>
              <a:t>AIR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68580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4129F5"/>
                </a:solidFill>
                <a:latin typeface="Arial Black"/>
              </a:rPr>
              <a:t> 4 – C. </a:t>
            </a:r>
            <a:r>
              <a:rPr lang="fr-FR" sz="2000" b="1" strike="noStrike" spc="-1">
                <a:solidFill>
                  <a:srgbClr val="4129F5"/>
                </a:solidFill>
                <a:latin typeface="Arial Black"/>
              </a:rPr>
              <a:t>EMISES ALERTS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Espace réservé du numéro de diapositive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98D5EA7-C1E3-4751-A003-A0AC1D71CED5}" type="slidenum">
              <a:rPr lang="en-US" sz="1200" b="0" strike="noStrike" spc="-1">
                <a:solidFill>
                  <a:srgbClr val="898989"/>
                </a:solidFill>
                <a:latin typeface="Arial"/>
                <a:ea typeface="Arial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" name="Table 74"/>
          <p:cNvGraphicFramePr/>
          <p:nvPr>
            <p:extLst>
              <p:ext uri="{D42A27DB-BD31-4B8C-83A1-F6EECF244321}">
                <p14:modId xmlns:p14="http://schemas.microsoft.com/office/powerpoint/2010/main" val="3300499390"/>
              </p:ext>
            </p:extLst>
          </p:nvPr>
        </p:nvGraphicFramePr>
        <p:xfrm>
          <a:off x="255181" y="615968"/>
          <a:ext cx="8633637" cy="6298413"/>
        </p:xfrm>
        <a:graphic>
          <a:graphicData uri="http://schemas.openxmlformats.org/drawingml/2006/table">
            <a:tbl>
              <a:tblPr/>
              <a:tblGrid>
                <a:gridCol w="181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NATURE OF PRODUCTS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INFRINGEMENT AREA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CONCEALMENT MEANS/OPERATING MODE/DESCRIPTION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MEANS OF TRANSPORT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202124"/>
                          </a:solidFill>
                          <a:latin typeface="Arial Narrow"/>
                          <a:ea typeface="Times New Roman"/>
                        </a:rPr>
                        <a:t>Sardine with vegetable oil «BELLE VILLE»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Prohibition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202124"/>
                          </a:solidFill>
                          <a:latin typeface="Arial Narrow"/>
                          <a:ea typeface="Times New Roman"/>
                        </a:rPr>
                        <a:t>In a container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Terrestrial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Fake quinine, drop 20%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Drug and pharmaceutical product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Case marked PROMED.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Terrestrial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Ivory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tips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 and pangolin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scales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Fauna and flora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container whose declaration indicated cashews as contents. In reality, these were specimens of endangered species including 456 kg of ivory and 6.2 tonnes of pangolin scales.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Maritime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Lower Quality Pediatric Drugs (MDG/WHO)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Drug and pharmaceutical product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In bottles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Terrestrial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Crocodiles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Fauna and flora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In a vehicle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Terrestrial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Dry chameleons and amphibian Goliath frogs (live)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Fauna and flora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In the ship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Maritime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0240" marR="3024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Tableau 5"/>
          <p:cNvPicPr/>
          <p:nvPr/>
        </p:nvPicPr>
        <p:blipFill>
          <a:blip r:embed="rId2"/>
          <a:stretch/>
        </p:blipFill>
        <p:spPr>
          <a:xfrm>
            <a:off x="334800" y="762120"/>
            <a:ext cx="8455320" cy="5425920"/>
          </a:xfrm>
          <a:prstGeom prst="rect">
            <a:avLst/>
          </a:prstGeom>
          <a:ln w="0">
            <a:noFill/>
          </a:ln>
        </p:spPr>
      </p:pic>
      <p:sp>
        <p:nvSpPr>
          <p:cNvPr id="77" name="Rectangle 4"/>
          <p:cNvSpPr/>
          <p:nvPr/>
        </p:nvSpPr>
        <p:spPr>
          <a:xfrm>
            <a:off x="0" y="-27000"/>
            <a:ext cx="9144000" cy="368280"/>
          </a:xfrm>
          <a:prstGeom prst="rect">
            <a:avLst/>
          </a:prstGeom>
          <a:solidFill>
            <a:srgbClr val="B9CD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4129F5"/>
                </a:solidFill>
                <a:latin typeface="Arial Black"/>
              </a:rPr>
              <a:t>5-PARTICIPATION IN FRAUD PREVENTION OPERATIONS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9593</TotalTime>
  <Words>1369</Words>
  <Application>Microsoft Macintosh PowerPoint</Application>
  <PresentationFormat>On-screen Show (4:3)</PresentationFormat>
  <Paragraphs>427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Lucida Calligraphy</vt:lpstr>
      <vt:lpstr>Verdana</vt:lpstr>
      <vt:lpstr>Office Theme</vt:lpstr>
      <vt:lpstr>29TH CONFERENCE OF THE DIRECTORS-GENERAL OF CUSTOMS BANJUL-GAMBIA, 04 TO 05 MAY 2023</vt:lpstr>
      <vt:lpstr>PowerPoint Presentation</vt:lpstr>
      <vt:lpstr>PowerPoint Presentation</vt:lpstr>
      <vt:lpstr>PowerPoint Presentation</vt:lpstr>
      <vt:lpstr>PowerPoint Presentation</vt:lpstr>
      <vt:lpstr>  3- EXCHANGE OF INFORMATION AND INFORMATION A.     ALERTS RECEIVED (ANALYSIS)</vt:lpstr>
      <vt:lpstr> 4 – B. ALERTS RECEIVED (ANALYSIS)</vt:lpstr>
      <vt:lpstr> 4 – C. EMISES ALERTS</vt:lpstr>
      <vt:lpstr>PowerPoint Presentation</vt:lpstr>
      <vt:lpstr> PART II: ANALYSIS OF CEN 2021 AS OF 10 APRIL 2023 AND RESULTS </vt:lpstr>
      <vt:lpstr> PART II: ANALYSIS OF DATA FROM JUNE 2022 TO 10 APRIL 2023 AND RESULTS </vt:lpstr>
      <vt:lpstr> PART II: ANALYSIS OF DATA FROM JUNE 2022 TO 10 APRIL 2023 AND RESULTS </vt:lpstr>
      <vt:lpstr> PART II: ANALYSIS OF DATA FROM JUNE 2022 TO 10 APRIL 2023 AND RESULTS </vt:lpstr>
      <vt:lpstr> PART II: ANALYSIS OF DATA FROM JUNE 2022 TO 10 APRIL 2023 AND RESULTS </vt:lpstr>
      <vt:lpstr>PowerPoint Presentation</vt:lpstr>
      <vt:lpstr>PowerPoint Presentation</vt:lpstr>
      <vt:lpstr>OBSERVATIONS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29TH CONFERENCE OF THE DIRECTORS-GENERAL OF CUSTOMS BANJUL-GAMBIA, 04 TO 05 MAY 2023</dc:title>
  <cp:lastModifiedBy>Cherno Omar BARRY</cp:lastModifiedBy>
  <cp:revision>1</cp:revision>
  <dcterms:modified xsi:type="dcterms:W3CDTF">2023-05-05T13:19:54Z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2003-02-07T01:14:07Z</dcterms:created>
  <dc:creator>XXXXX</dc:creator>
  <dc:description/>
  <dc:language>en-US</dc:language>
  <cp:lastModifiedBy>IN ESSIEN</cp:lastModifiedBy>
  <cp:lastPrinted>2005-10-05T11:40:47Z</cp:lastPrinted>
  <dcterms:modified xsi:type="dcterms:W3CDTF">2023-04-18T16:26:31Z</dcterms:modified>
  <cp:revision>570</cp:revision>
  <dc:subject/>
  <dc:title>Slide 1</dc:title>
</cp:coreProperties>
</file>